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93" r:id="rId2"/>
    <p:sldId id="263" r:id="rId3"/>
    <p:sldId id="294" r:id="rId4"/>
    <p:sldId id="295" r:id="rId5"/>
    <p:sldId id="296"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BAE"/>
    <a:srgbClr val="FF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55"/>
    <p:restoredTop sz="96489"/>
  </p:normalViewPr>
  <p:slideViewPr>
    <p:cSldViewPr snapToGrid="0" snapToObjects="1">
      <p:cViewPr varScale="1">
        <p:scale>
          <a:sx n="109" d="100"/>
          <a:sy n="109" d="100"/>
        </p:scale>
        <p:origin x="138" y="120"/>
      </p:cViewPr>
      <p:guideLst>
        <p:guide orient="horz" pos="4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827B-04C5-4779-A79B-2FBAB482E258}"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F4FD3-79F0-4383-A705-3A1E3D02E2F5}" type="slidenum">
              <a:rPr lang="en-GB" smtClean="0"/>
              <a:t>‹#›</a:t>
            </a:fld>
            <a:endParaRPr lang="en-GB"/>
          </a:p>
        </p:txBody>
      </p:sp>
    </p:spTree>
    <p:extLst>
      <p:ext uri="{BB962C8B-B14F-4D97-AF65-F5344CB8AC3E}">
        <p14:creationId xmlns:p14="http://schemas.microsoft.com/office/powerpoint/2010/main" val="255815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B34F-5125-C84B-B990-88F0D7726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4684A8EB-C7B9-EF43-BD69-9F56CAA9A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0437ADA1-8CCB-694E-AA37-51C757518087}"/>
              </a:ext>
            </a:extLst>
          </p:cNvPr>
          <p:cNvSpPr>
            <a:spLocks noGrp="1"/>
          </p:cNvSpPr>
          <p:nvPr>
            <p:ph type="dt" sz="half" idx="10"/>
          </p:nvPr>
        </p:nvSpPr>
        <p:spPr/>
        <p:txBody>
          <a:bodyPr/>
          <a:lstStyle/>
          <a:p>
            <a:fld id="{4462C045-65D7-4A77-A045-70BDA77CE693}" type="datetime1">
              <a:rPr lang="it-IT" smtClean="0"/>
              <a:t>20/01/2025</a:t>
            </a:fld>
            <a:endParaRPr lang="it-IT"/>
          </a:p>
        </p:txBody>
      </p:sp>
      <p:sp>
        <p:nvSpPr>
          <p:cNvPr id="5" name="Footer Placeholder 4">
            <a:extLst>
              <a:ext uri="{FF2B5EF4-FFF2-40B4-BE49-F238E27FC236}">
                <a16:creationId xmlns:a16="http://schemas.microsoft.com/office/drawing/2014/main" id="{72384B43-8BCE-F841-9054-1BCDE791AB14}"/>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4A7EF381-E187-2E4C-9A25-4D474C934F1F}"/>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400346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3440-0490-6A46-9252-B0A9FD268D5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6F4729AA-D3B2-014B-9BC9-49260B20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A7F5299-325B-7245-9392-6D94F4769442}"/>
              </a:ext>
            </a:extLst>
          </p:cNvPr>
          <p:cNvSpPr>
            <a:spLocks noGrp="1"/>
          </p:cNvSpPr>
          <p:nvPr>
            <p:ph type="dt" sz="half" idx="10"/>
          </p:nvPr>
        </p:nvSpPr>
        <p:spPr/>
        <p:txBody>
          <a:bodyPr/>
          <a:lstStyle/>
          <a:p>
            <a:fld id="{CE01DD7D-15F5-4812-8617-F3AA1332B6D8}" type="datetime1">
              <a:rPr lang="it-IT" smtClean="0"/>
              <a:t>20/01/2025</a:t>
            </a:fld>
            <a:endParaRPr lang="it-IT"/>
          </a:p>
        </p:txBody>
      </p:sp>
      <p:sp>
        <p:nvSpPr>
          <p:cNvPr id="5" name="Footer Placeholder 4">
            <a:extLst>
              <a:ext uri="{FF2B5EF4-FFF2-40B4-BE49-F238E27FC236}">
                <a16:creationId xmlns:a16="http://schemas.microsoft.com/office/drawing/2014/main" id="{796488BC-2864-8D4C-923F-8DFA492502BD}"/>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A08E2AD6-0647-5146-9DBD-306E2D21F564}"/>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83462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881AA-A444-C244-8FDC-0641F83A5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B36F794-5103-F64A-AD49-D62BD535A9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492ED74-3E5B-7A40-B7B0-BF4E4BDC33B9}"/>
              </a:ext>
            </a:extLst>
          </p:cNvPr>
          <p:cNvSpPr>
            <a:spLocks noGrp="1"/>
          </p:cNvSpPr>
          <p:nvPr>
            <p:ph type="dt" sz="half" idx="10"/>
          </p:nvPr>
        </p:nvSpPr>
        <p:spPr/>
        <p:txBody>
          <a:bodyPr/>
          <a:lstStyle/>
          <a:p>
            <a:fld id="{79D518F7-FCF7-4619-9DB9-15B9C3E95658}" type="datetime1">
              <a:rPr lang="it-IT" smtClean="0"/>
              <a:t>20/01/2025</a:t>
            </a:fld>
            <a:endParaRPr lang="it-IT"/>
          </a:p>
        </p:txBody>
      </p:sp>
      <p:sp>
        <p:nvSpPr>
          <p:cNvPr id="5" name="Footer Placeholder 4">
            <a:extLst>
              <a:ext uri="{FF2B5EF4-FFF2-40B4-BE49-F238E27FC236}">
                <a16:creationId xmlns:a16="http://schemas.microsoft.com/office/drawing/2014/main" id="{7C38D986-C59C-FB48-B9CC-11DF566D22E7}"/>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C044F1ED-534E-274C-BD64-B2F54023D11B}"/>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410278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0BCD-A316-E04E-AFF3-44008E5DEEE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12DF1F26-E408-D542-8DA2-0F28919F26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9429658-945B-3E46-A389-DFD90DA69822}"/>
              </a:ext>
            </a:extLst>
          </p:cNvPr>
          <p:cNvSpPr>
            <a:spLocks noGrp="1"/>
          </p:cNvSpPr>
          <p:nvPr>
            <p:ph type="dt" sz="half" idx="10"/>
          </p:nvPr>
        </p:nvSpPr>
        <p:spPr/>
        <p:txBody>
          <a:bodyPr/>
          <a:lstStyle/>
          <a:p>
            <a:fld id="{183955A0-9BBB-4FB9-910F-71D4ECE841CD}" type="datetime1">
              <a:rPr lang="it-IT" smtClean="0"/>
              <a:t>20/01/2025</a:t>
            </a:fld>
            <a:endParaRPr lang="it-IT"/>
          </a:p>
        </p:txBody>
      </p:sp>
      <p:sp>
        <p:nvSpPr>
          <p:cNvPr id="5" name="Footer Placeholder 4">
            <a:extLst>
              <a:ext uri="{FF2B5EF4-FFF2-40B4-BE49-F238E27FC236}">
                <a16:creationId xmlns:a16="http://schemas.microsoft.com/office/drawing/2014/main" id="{342E78DE-CBB0-804C-8A3C-42B48758D732}"/>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0FF7D56C-3B5D-7A47-9F32-7C6D1D38F1D0}"/>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426154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5929-D325-0340-ABDC-FEFB264DD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6E1D1053-FB6D-5F4B-8C53-0356ED7C0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A7FE6A-8492-DF4B-9804-7D4C1318C0CB}"/>
              </a:ext>
            </a:extLst>
          </p:cNvPr>
          <p:cNvSpPr>
            <a:spLocks noGrp="1"/>
          </p:cNvSpPr>
          <p:nvPr>
            <p:ph type="dt" sz="half" idx="10"/>
          </p:nvPr>
        </p:nvSpPr>
        <p:spPr/>
        <p:txBody>
          <a:bodyPr/>
          <a:lstStyle/>
          <a:p>
            <a:fld id="{6AA0A585-C053-4D03-A5C1-2B8BD2073F54}" type="datetime1">
              <a:rPr lang="it-IT" smtClean="0"/>
              <a:t>20/01/2025</a:t>
            </a:fld>
            <a:endParaRPr lang="it-IT"/>
          </a:p>
        </p:txBody>
      </p:sp>
      <p:sp>
        <p:nvSpPr>
          <p:cNvPr id="5" name="Footer Placeholder 4">
            <a:extLst>
              <a:ext uri="{FF2B5EF4-FFF2-40B4-BE49-F238E27FC236}">
                <a16:creationId xmlns:a16="http://schemas.microsoft.com/office/drawing/2014/main" id="{D1555950-BD9A-0049-8A95-CD08618F23E4}"/>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4D65141F-66A7-5C44-A675-F4AA8751397B}"/>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347348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3145-0A48-974A-8B5E-5A9AEDB5DCE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17A831C-2109-B341-9C6D-C240981AF1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B46B2C4C-0611-E147-8188-3170F6B30A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F65D8727-0A98-044D-84F4-898521B6E88B}"/>
              </a:ext>
            </a:extLst>
          </p:cNvPr>
          <p:cNvSpPr>
            <a:spLocks noGrp="1"/>
          </p:cNvSpPr>
          <p:nvPr>
            <p:ph type="dt" sz="half" idx="10"/>
          </p:nvPr>
        </p:nvSpPr>
        <p:spPr/>
        <p:txBody>
          <a:bodyPr/>
          <a:lstStyle/>
          <a:p>
            <a:fld id="{BDFEC3C0-3EA5-4D21-A43B-792ADE2DED46}" type="datetime1">
              <a:rPr lang="it-IT" smtClean="0"/>
              <a:t>20/01/2025</a:t>
            </a:fld>
            <a:endParaRPr lang="it-IT"/>
          </a:p>
        </p:txBody>
      </p:sp>
      <p:sp>
        <p:nvSpPr>
          <p:cNvPr id="6" name="Footer Placeholder 5">
            <a:extLst>
              <a:ext uri="{FF2B5EF4-FFF2-40B4-BE49-F238E27FC236}">
                <a16:creationId xmlns:a16="http://schemas.microsoft.com/office/drawing/2014/main" id="{A148FF8D-0CBE-2B4C-AA86-53F7E88EA25D}"/>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7" name="Slide Number Placeholder 6">
            <a:extLst>
              <a:ext uri="{FF2B5EF4-FFF2-40B4-BE49-F238E27FC236}">
                <a16:creationId xmlns:a16="http://schemas.microsoft.com/office/drawing/2014/main" id="{10D092FB-5B52-AF4F-9CB0-004032ED1413}"/>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304611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15BE-DF61-9B4E-8232-886B55B5EB9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0111760-51CB-5648-8A00-56B9914F8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929CE7-E063-DD40-8F9D-2229FFCB46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48072320-0358-2E48-B314-E1DFC8A8D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9B73E4-9BD5-694C-9BBD-594574EBB5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B5EBA90-6C4C-124B-A160-92049D886776}"/>
              </a:ext>
            </a:extLst>
          </p:cNvPr>
          <p:cNvSpPr>
            <a:spLocks noGrp="1"/>
          </p:cNvSpPr>
          <p:nvPr>
            <p:ph type="dt" sz="half" idx="10"/>
          </p:nvPr>
        </p:nvSpPr>
        <p:spPr/>
        <p:txBody>
          <a:bodyPr/>
          <a:lstStyle/>
          <a:p>
            <a:fld id="{B8118415-C4CF-4D66-8EF5-F84B57B68631}" type="datetime1">
              <a:rPr lang="it-IT" smtClean="0"/>
              <a:t>20/01/2025</a:t>
            </a:fld>
            <a:endParaRPr lang="it-IT"/>
          </a:p>
        </p:txBody>
      </p:sp>
      <p:sp>
        <p:nvSpPr>
          <p:cNvPr id="8" name="Footer Placeholder 7">
            <a:extLst>
              <a:ext uri="{FF2B5EF4-FFF2-40B4-BE49-F238E27FC236}">
                <a16:creationId xmlns:a16="http://schemas.microsoft.com/office/drawing/2014/main" id="{0385FB9B-B8B7-F04C-B545-E68091EFF6B4}"/>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9" name="Slide Number Placeholder 8">
            <a:extLst>
              <a:ext uri="{FF2B5EF4-FFF2-40B4-BE49-F238E27FC236}">
                <a16:creationId xmlns:a16="http://schemas.microsoft.com/office/drawing/2014/main" id="{562F9BFA-43A7-B840-8D3E-B3096C1115B1}"/>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404777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3CD4-5E60-104A-89A3-5A61A4533D7A}"/>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5ECFE530-7343-CF49-9821-F4F2A351FEEE}"/>
              </a:ext>
            </a:extLst>
          </p:cNvPr>
          <p:cNvSpPr>
            <a:spLocks noGrp="1"/>
          </p:cNvSpPr>
          <p:nvPr>
            <p:ph type="dt" sz="half" idx="10"/>
          </p:nvPr>
        </p:nvSpPr>
        <p:spPr/>
        <p:txBody>
          <a:bodyPr/>
          <a:lstStyle/>
          <a:p>
            <a:fld id="{EA329A9E-10CC-4A15-82B6-5B77468C563D}" type="datetime1">
              <a:rPr lang="it-IT" smtClean="0"/>
              <a:t>20/01/2025</a:t>
            </a:fld>
            <a:endParaRPr lang="it-IT"/>
          </a:p>
        </p:txBody>
      </p:sp>
      <p:sp>
        <p:nvSpPr>
          <p:cNvPr id="4" name="Footer Placeholder 3">
            <a:extLst>
              <a:ext uri="{FF2B5EF4-FFF2-40B4-BE49-F238E27FC236}">
                <a16:creationId xmlns:a16="http://schemas.microsoft.com/office/drawing/2014/main" id="{8F42C737-9EB0-F948-B6F5-568E0B856B39}"/>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5" name="Slide Number Placeholder 4">
            <a:extLst>
              <a:ext uri="{FF2B5EF4-FFF2-40B4-BE49-F238E27FC236}">
                <a16:creationId xmlns:a16="http://schemas.microsoft.com/office/drawing/2014/main" id="{05392AFB-D3D9-A44E-A0B9-8C6E3F4F6E7A}"/>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258364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6BBC0-475D-8444-83B2-0CCF3DCA1170}"/>
              </a:ext>
            </a:extLst>
          </p:cNvPr>
          <p:cNvSpPr>
            <a:spLocks noGrp="1"/>
          </p:cNvSpPr>
          <p:nvPr>
            <p:ph type="dt" sz="half" idx="10"/>
          </p:nvPr>
        </p:nvSpPr>
        <p:spPr/>
        <p:txBody>
          <a:bodyPr/>
          <a:lstStyle/>
          <a:p>
            <a:fld id="{E8363BBA-F494-4C9D-A4DE-43A563340335}" type="datetime1">
              <a:rPr lang="it-IT" smtClean="0"/>
              <a:t>20/01/2025</a:t>
            </a:fld>
            <a:endParaRPr lang="it-IT"/>
          </a:p>
        </p:txBody>
      </p:sp>
      <p:sp>
        <p:nvSpPr>
          <p:cNvPr id="3" name="Footer Placeholder 2">
            <a:extLst>
              <a:ext uri="{FF2B5EF4-FFF2-40B4-BE49-F238E27FC236}">
                <a16:creationId xmlns:a16="http://schemas.microsoft.com/office/drawing/2014/main" id="{1D4E63F7-620F-C246-8177-B39991BFF681}"/>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4" name="Slide Number Placeholder 3">
            <a:extLst>
              <a:ext uri="{FF2B5EF4-FFF2-40B4-BE49-F238E27FC236}">
                <a16:creationId xmlns:a16="http://schemas.microsoft.com/office/drawing/2014/main" id="{835BC355-996E-5943-A91F-EC6ACA0F0D07}"/>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5531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DEC8-C0F3-9A4A-9BE6-8B7C050F0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82730A70-8C15-3848-8D5B-BE4202883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F650C7F5-1BF3-5A44-A926-B19FC534D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EA638-5A56-724E-B500-5471D9395DFA}"/>
              </a:ext>
            </a:extLst>
          </p:cNvPr>
          <p:cNvSpPr>
            <a:spLocks noGrp="1"/>
          </p:cNvSpPr>
          <p:nvPr>
            <p:ph type="dt" sz="half" idx="10"/>
          </p:nvPr>
        </p:nvSpPr>
        <p:spPr/>
        <p:txBody>
          <a:bodyPr/>
          <a:lstStyle/>
          <a:p>
            <a:fld id="{276BC698-BB2B-4403-B2DA-DED33D2AD66B}" type="datetime1">
              <a:rPr lang="it-IT" smtClean="0"/>
              <a:t>20/01/2025</a:t>
            </a:fld>
            <a:endParaRPr lang="it-IT"/>
          </a:p>
        </p:txBody>
      </p:sp>
      <p:sp>
        <p:nvSpPr>
          <p:cNvPr id="6" name="Footer Placeholder 5">
            <a:extLst>
              <a:ext uri="{FF2B5EF4-FFF2-40B4-BE49-F238E27FC236}">
                <a16:creationId xmlns:a16="http://schemas.microsoft.com/office/drawing/2014/main" id="{FA2D5820-753D-BD41-9474-247C5847A5DB}"/>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7" name="Slide Number Placeholder 6">
            <a:extLst>
              <a:ext uri="{FF2B5EF4-FFF2-40B4-BE49-F238E27FC236}">
                <a16:creationId xmlns:a16="http://schemas.microsoft.com/office/drawing/2014/main" id="{16FE841D-B814-9249-859D-242190D646D4}"/>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255095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A901-4952-9D44-BBB2-616D09747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D10726AD-813F-3241-925F-C0FBE1E28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51B55D38-90E9-0F4F-9C71-AD19AB0A7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58975F-1ECA-C345-A6DF-2B9D64AA4362}"/>
              </a:ext>
            </a:extLst>
          </p:cNvPr>
          <p:cNvSpPr>
            <a:spLocks noGrp="1"/>
          </p:cNvSpPr>
          <p:nvPr>
            <p:ph type="dt" sz="half" idx="10"/>
          </p:nvPr>
        </p:nvSpPr>
        <p:spPr/>
        <p:txBody>
          <a:bodyPr/>
          <a:lstStyle/>
          <a:p>
            <a:fld id="{1C0BBD20-60F7-445E-9B36-9A54DB2CC321}" type="datetime1">
              <a:rPr lang="it-IT" smtClean="0"/>
              <a:t>20/01/2025</a:t>
            </a:fld>
            <a:endParaRPr lang="it-IT"/>
          </a:p>
        </p:txBody>
      </p:sp>
      <p:sp>
        <p:nvSpPr>
          <p:cNvPr id="6" name="Footer Placeholder 5">
            <a:extLst>
              <a:ext uri="{FF2B5EF4-FFF2-40B4-BE49-F238E27FC236}">
                <a16:creationId xmlns:a16="http://schemas.microsoft.com/office/drawing/2014/main" id="{C02274EC-710F-BF4B-8E78-D853A0409E13}"/>
              </a:ext>
            </a:extLst>
          </p:cNvPr>
          <p:cNvSpPr>
            <a:spLocks noGrp="1"/>
          </p:cNvSpPr>
          <p:nvPr>
            <p:ph type="ftr" sz="quarter" idx="11"/>
          </p:nvPr>
        </p:nvSpPr>
        <p:spPr/>
        <p:txBody>
          <a:bodyPr/>
          <a:lstStyle/>
          <a:p>
            <a:r>
              <a:rPr lang="en-GB"/>
              <a:t>Content adapted from EO-College’s Towards Zero Hunger - Agriculture &amp; Livestock</a:t>
            </a:r>
            <a:endParaRPr lang="it-IT"/>
          </a:p>
        </p:txBody>
      </p:sp>
      <p:sp>
        <p:nvSpPr>
          <p:cNvPr id="7" name="Slide Number Placeholder 6">
            <a:extLst>
              <a:ext uri="{FF2B5EF4-FFF2-40B4-BE49-F238E27FC236}">
                <a16:creationId xmlns:a16="http://schemas.microsoft.com/office/drawing/2014/main" id="{6F28EE67-0B3E-8447-A474-C7F80A692843}"/>
              </a:ext>
            </a:extLst>
          </p:cNvPr>
          <p:cNvSpPr>
            <a:spLocks noGrp="1"/>
          </p:cNvSpPr>
          <p:nvPr>
            <p:ph type="sldNum" sz="quarter" idx="12"/>
          </p:nvPr>
        </p:nvSpPr>
        <p:spPr/>
        <p:txBody>
          <a:bodyPr/>
          <a:lstStyle/>
          <a:p>
            <a:fld id="{DD50EEE2-2A6E-4746-9AA7-0621EC43D95A}" type="slidenum">
              <a:rPr lang="it-IT" smtClean="0"/>
              <a:t>‹#›</a:t>
            </a:fld>
            <a:endParaRPr lang="it-IT"/>
          </a:p>
        </p:txBody>
      </p:sp>
    </p:spTree>
    <p:extLst>
      <p:ext uri="{BB962C8B-B14F-4D97-AF65-F5344CB8AC3E}">
        <p14:creationId xmlns:p14="http://schemas.microsoft.com/office/powerpoint/2010/main" val="26083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4A2F2-1F05-A742-9EE3-89FE98C85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CE02D087-75DD-F94B-AD7E-881CC4733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F10227A-4954-134B-897A-41D1C7F28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B961A-AB8F-4D7B-B11B-E784830D4A7C}" type="datetime1">
              <a:rPr lang="it-IT" smtClean="0"/>
              <a:t>20/01/2025</a:t>
            </a:fld>
            <a:endParaRPr lang="it-IT"/>
          </a:p>
        </p:txBody>
      </p:sp>
      <p:sp>
        <p:nvSpPr>
          <p:cNvPr id="5" name="Footer Placeholder 4">
            <a:extLst>
              <a:ext uri="{FF2B5EF4-FFF2-40B4-BE49-F238E27FC236}">
                <a16:creationId xmlns:a16="http://schemas.microsoft.com/office/drawing/2014/main" id="{51D95DA0-7CAE-E64F-A042-38A5B3D03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Content adapted from EO-College’s Towards Zero Hunger - Agriculture &amp; Livestock</a:t>
            </a:r>
            <a:endParaRPr lang="it-IT"/>
          </a:p>
        </p:txBody>
      </p:sp>
      <p:sp>
        <p:nvSpPr>
          <p:cNvPr id="6" name="Slide Number Placeholder 5">
            <a:extLst>
              <a:ext uri="{FF2B5EF4-FFF2-40B4-BE49-F238E27FC236}">
                <a16:creationId xmlns:a16="http://schemas.microsoft.com/office/drawing/2014/main" id="{D0BF6CCD-5C88-0441-B6E0-2B3964B1F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EEE2-2A6E-4746-9AA7-0621EC43D95A}" type="slidenum">
              <a:rPr lang="it-IT" smtClean="0"/>
              <a:t>‹#›</a:t>
            </a:fld>
            <a:endParaRPr lang="it-IT"/>
          </a:p>
        </p:txBody>
      </p:sp>
    </p:spTree>
    <p:extLst>
      <p:ext uri="{BB962C8B-B14F-4D97-AF65-F5344CB8AC3E}">
        <p14:creationId xmlns:p14="http://schemas.microsoft.com/office/powerpoint/2010/main" val="319529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ourworldindata.org/grapher/global-peak-agricultural-land"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ourworldindata.org/peak-agriculture-land#:~:text=A%20global%20decoupling%20of%20agricultural%20land%20and%20food%20production&amp;text=We%20see%20this%20decoupling%20in,strongly%2C%20even%20after%20this%20pea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728A61-4577-BF40-8B8D-31A60F85C835}"/>
              </a:ext>
            </a:extLst>
          </p:cNvPr>
          <p:cNvPicPr>
            <a:picLocks noChangeAspect="1"/>
          </p:cNvPicPr>
          <p:nvPr/>
        </p:nvPicPr>
        <p:blipFill rotWithShape="1">
          <a:blip r:embed="rId2"/>
          <a:srcRect l="81" r="-81"/>
          <a:stretch/>
        </p:blipFill>
        <p:spPr>
          <a:xfrm>
            <a:off x="0" y="0"/>
            <a:ext cx="12201894" cy="6858000"/>
          </a:xfrm>
          <a:prstGeom prst="rect">
            <a:avLst/>
          </a:prstGeom>
        </p:spPr>
      </p:pic>
      <p:sp>
        <p:nvSpPr>
          <p:cNvPr id="11" name="TextBox 10">
            <a:extLst>
              <a:ext uri="{FF2B5EF4-FFF2-40B4-BE49-F238E27FC236}">
                <a16:creationId xmlns:a16="http://schemas.microsoft.com/office/drawing/2014/main" id="{E5A10DF2-1EDD-6F49-8A08-1B2BC3BCBAC5}"/>
              </a:ext>
            </a:extLst>
          </p:cNvPr>
          <p:cNvSpPr txBox="1"/>
          <p:nvPr/>
        </p:nvSpPr>
        <p:spPr>
          <a:xfrm>
            <a:off x="474034" y="2368366"/>
            <a:ext cx="4731012" cy="1477328"/>
          </a:xfrm>
          <a:prstGeom prst="rect">
            <a:avLst/>
          </a:prstGeom>
          <a:noFill/>
        </p:spPr>
        <p:txBody>
          <a:bodyPr wrap="square" rtlCol="0">
            <a:spAutoFit/>
          </a:bodyPr>
          <a:lstStyle/>
          <a:p>
            <a:r>
              <a:rPr lang="it-IT" sz="4500" b="1" dirty="0">
                <a:solidFill>
                  <a:srgbClr val="FFA800"/>
                </a:solidFill>
                <a:latin typeface="NotesEsa" panose="02000506030000020004" pitchFamily="2" charset="77"/>
              </a:rPr>
              <a:t>Earth Observation for Development</a:t>
            </a:r>
          </a:p>
        </p:txBody>
      </p:sp>
      <p:sp>
        <p:nvSpPr>
          <p:cNvPr id="13" name="TextBox 12">
            <a:extLst>
              <a:ext uri="{FF2B5EF4-FFF2-40B4-BE49-F238E27FC236}">
                <a16:creationId xmlns:a16="http://schemas.microsoft.com/office/drawing/2014/main" id="{64DEE861-AA8E-A442-9CA1-DEB5DC8D3384}"/>
              </a:ext>
            </a:extLst>
          </p:cNvPr>
          <p:cNvSpPr txBox="1"/>
          <p:nvPr/>
        </p:nvSpPr>
        <p:spPr>
          <a:xfrm>
            <a:off x="5533549" y="3107030"/>
            <a:ext cx="6339841" cy="461665"/>
          </a:xfrm>
          <a:prstGeom prst="rect">
            <a:avLst/>
          </a:prstGeom>
          <a:noFill/>
        </p:spPr>
        <p:txBody>
          <a:bodyPr wrap="square" rtlCol="0">
            <a:spAutoFit/>
          </a:bodyPr>
          <a:lstStyle/>
          <a:p>
            <a:pPr algn="r"/>
            <a:r>
              <a:rPr lang="it-IT" sz="2400" b="1" dirty="0">
                <a:solidFill>
                  <a:schemeClr val="bg1"/>
                </a:solidFill>
                <a:latin typeface="NotesEsa" panose="02000506030000020004" pitchFamily="2" charset="77"/>
              </a:rPr>
              <a:t>Sustainable Agricultural Production</a:t>
            </a:r>
          </a:p>
        </p:txBody>
      </p:sp>
      <p:pic>
        <p:nvPicPr>
          <p:cNvPr id="14" name="Picture 13">
            <a:extLst>
              <a:ext uri="{FF2B5EF4-FFF2-40B4-BE49-F238E27FC236}">
                <a16:creationId xmlns:a16="http://schemas.microsoft.com/office/drawing/2014/main" id="{C63A6E8A-972F-BC49-8FEC-FDABA826510A}"/>
              </a:ext>
            </a:extLst>
          </p:cNvPr>
          <p:cNvPicPr>
            <a:picLocks noChangeAspect="1"/>
          </p:cNvPicPr>
          <p:nvPr/>
        </p:nvPicPr>
        <p:blipFill>
          <a:blip r:embed="rId3"/>
          <a:stretch>
            <a:fillRect/>
          </a:stretch>
        </p:blipFill>
        <p:spPr>
          <a:xfrm>
            <a:off x="9844642" y="-59375"/>
            <a:ext cx="2307625" cy="1447588"/>
          </a:xfrm>
          <a:prstGeom prst="rect">
            <a:avLst/>
          </a:prstGeom>
        </p:spPr>
      </p:pic>
      <p:pic>
        <p:nvPicPr>
          <p:cNvPr id="15" name="Picture 14">
            <a:extLst>
              <a:ext uri="{FF2B5EF4-FFF2-40B4-BE49-F238E27FC236}">
                <a16:creationId xmlns:a16="http://schemas.microsoft.com/office/drawing/2014/main" id="{A3C7FC8F-72BF-D841-A98D-7E2BCDCFF3D6}"/>
              </a:ext>
            </a:extLst>
          </p:cNvPr>
          <p:cNvPicPr>
            <a:picLocks noChangeAspect="1"/>
          </p:cNvPicPr>
          <p:nvPr/>
        </p:nvPicPr>
        <p:blipFill>
          <a:blip r:embed="rId4"/>
          <a:stretch>
            <a:fillRect/>
          </a:stretch>
        </p:blipFill>
        <p:spPr>
          <a:xfrm>
            <a:off x="356259" y="184473"/>
            <a:ext cx="5206045" cy="1096823"/>
          </a:xfrm>
          <a:prstGeom prst="rect">
            <a:avLst/>
          </a:prstGeom>
        </p:spPr>
      </p:pic>
      <p:pic>
        <p:nvPicPr>
          <p:cNvPr id="17" name="Picture 16">
            <a:extLst>
              <a:ext uri="{FF2B5EF4-FFF2-40B4-BE49-F238E27FC236}">
                <a16:creationId xmlns:a16="http://schemas.microsoft.com/office/drawing/2014/main" id="{29F2A800-27A1-8742-868E-2DD5325293AC}"/>
              </a:ext>
            </a:extLst>
          </p:cNvPr>
          <p:cNvPicPr>
            <a:picLocks noChangeAspect="1"/>
          </p:cNvPicPr>
          <p:nvPr/>
        </p:nvPicPr>
        <p:blipFill rotWithShape="1">
          <a:blip r:embed="rId5"/>
          <a:srcRect l="62" r="62"/>
          <a:stretch/>
        </p:blipFill>
        <p:spPr>
          <a:xfrm>
            <a:off x="11436528" y="6026176"/>
            <a:ext cx="693363" cy="693363"/>
          </a:xfrm>
          <a:prstGeom prst="rect">
            <a:avLst/>
          </a:prstGeom>
        </p:spPr>
      </p:pic>
    </p:spTree>
    <p:extLst>
      <p:ext uri="{BB962C8B-B14F-4D97-AF65-F5344CB8AC3E}">
        <p14:creationId xmlns:p14="http://schemas.microsoft.com/office/powerpoint/2010/main" val="200487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96CE4A-82C8-A74C-8F2B-BCAB6170FB75}"/>
              </a:ext>
            </a:extLst>
          </p:cNvPr>
          <p:cNvPicPr>
            <a:picLocks noChangeAspect="1"/>
          </p:cNvPicPr>
          <p:nvPr/>
        </p:nvPicPr>
        <p:blipFill>
          <a:blip r:embed="rId2"/>
          <a:stretch>
            <a:fillRect/>
          </a:stretch>
        </p:blipFill>
        <p:spPr>
          <a:xfrm>
            <a:off x="0" y="17584"/>
            <a:ext cx="12192000" cy="6858000"/>
          </a:xfrm>
          <a:prstGeom prst="rect">
            <a:avLst/>
          </a:prstGeom>
        </p:spPr>
      </p:pic>
      <p:sp>
        <p:nvSpPr>
          <p:cNvPr id="16" name="TextBox 15">
            <a:extLst>
              <a:ext uri="{FF2B5EF4-FFF2-40B4-BE49-F238E27FC236}">
                <a16:creationId xmlns:a16="http://schemas.microsoft.com/office/drawing/2014/main" id="{1833A110-DEB6-C344-A5FF-D1B045597B6E}"/>
              </a:ext>
            </a:extLst>
          </p:cNvPr>
          <p:cNvSpPr txBox="1"/>
          <p:nvPr/>
        </p:nvSpPr>
        <p:spPr>
          <a:xfrm>
            <a:off x="385312" y="258703"/>
            <a:ext cx="10261524" cy="553998"/>
          </a:xfrm>
          <a:prstGeom prst="rect">
            <a:avLst/>
          </a:prstGeom>
          <a:noFill/>
        </p:spPr>
        <p:txBody>
          <a:bodyPr wrap="square" rtlCol="0">
            <a:spAutoFit/>
          </a:bodyPr>
          <a:lstStyle/>
          <a:p>
            <a:r>
              <a:rPr lang="en-GB" sz="3000" b="1" dirty="0">
                <a:solidFill>
                  <a:srgbClr val="56CBAE"/>
                </a:solidFill>
                <a:latin typeface="NotesEsa" panose="02000506030000020004" pitchFamily="2" charset="77"/>
              </a:rPr>
              <a:t>Sustainable Agricultural Production: </a:t>
            </a:r>
            <a:r>
              <a:rPr lang="en-GB" sz="3000" b="1" dirty="0">
                <a:solidFill>
                  <a:schemeClr val="bg1"/>
                </a:solidFill>
                <a:latin typeface="NotesEsa" panose="02000506030000020004" pitchFamily="2" charset="77"/>
              </a:rPr>
              <a:t>Introduction</a:t>
            </a:r>
          </a:p>
        </p:txBody>
      </p:sp>
      <p:cxnSp>
        <p:nvCxnSpPr>
          <p:cNvPr id="18" name="Straight Connector 17">
            <a:extLst>
              <a:ext uri="{FF2B5EF4-FFF2-40B4-BE49-F238E27FC236}">
                <a16:creationId xmlns:a16="http://schemas.microsoft.com/office/drawing/2014/main" id="{B52B563D-5C44-EC46-A09D-F0B44DA2C159}"/>
              </a:ext>
            </a:extLst>
          </p:cNvPr>
          <p:cNvCxnSpPr>
            <a:cxnSpLocks/>
          </p:cNvCxnSpPr>
          <p:nvPr/>
        </p:nvCxnSpPr>
        <p:spPr>
          <a:xfrm>
            <a:off x="3514" y="892431"/>
            <a:ext cx="1213658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5B951E63-0DF0-5546-8476-32282A840347}"/>
              </a:ext>
            </a:extLst>
          </p:cNvPr>
          <p:cNvPicPr>
            <a:picLocks noChangeAspect="1"/>
          </p:cNvPicPr>
          <p:nvPr/>
        </p:nvPicPr>
        <p:blipFill>
          <a:blip r:embed="rId3"/>
          <a:stretch>
            <a:fillRect/>
          </a:stretch>
        </p:blipFill>
        <p:spPr>
          <a:xfrm>
            <a:off x="10981223" y="67945"/>
            <a:ext cx="824486" cy="824486"/>
          </a:xfrm>
          <a:prstGeom prst="rect">
            <a:avLst/>
          </a:prstGeom>
        </p:spPr>
      </p:pic>
      <p:sp>
        <p:nvSpPr>
          <p:cNvPr id="4" name="TextBox 3">
            <a:extLst>
              <a:ext uri="{FF2B5EF4-FFF2-40B4-BE49-F238E27FC236}">
                <a16:creationId xmlns:a16="http://schemas.microsoft.com/office/drawing/2014/main" id="{4F0D1DCB-5819-7DC4-289D-65505A32D236}"/>
              </a:ext>
            </a:extLst>
          </p:cNvPr>
          <p:cNvSpPr txBox="1"/>
          <p:nvPr/>
        </p:nvSpPr>
        <p:spPr>
          <a:xfrm>
            <a:off x="1002325" y="1325826"/>
            <a:ext cx="9978898" cy="784830"/>
          </a:xfrm>
          <a:prstGeom prst="rect">
            <a:avLst/>
          </a:prstGeom>
          <a:noFill/>
        </p:spPr>
        <p:txBody>
          <a:bodyPr wrap="square" rtlCol="0">
            <a:spAutoFit/>
          </a:bodyPr>
          <a:lstStyle/>
          <a:p>
            <a:pPr>
              <a:lnSpc>
                <a:spcPts val="1800"/>
              </a:lnSpc>
              <a:spcAft>
                <a:spcPts val="750"/>
              </a:spcAft>
            </a:pPr>
            <a:r>
              <a:rPr lang="en-GB" sz="1800" dirty="0">
                <a:solidFill>
                  <a:schemeClr val="bg1"/>
                </a:solidFill>
                <a:effectLst/>
                <a:ea typeface="Times New Roman" panose="02020603050405020304" pitchFamily="18" charset="0"/>
              </a:rPr>
              <a:t>On the global scale, we may have passed the peak of agricultural land use, the total of arable land that is used to grow crops, and pasture used to raise livestock. As you can see in the graph below, various sources agree that globally, that we have reached our peak on agricultural land.</a:t>
            </a:r>
          </a:p>
        </p:txBody>
      </p:sp>
      <p:sp>
        <p:nvSpPr>
          <p:cNvPr id="7" name="Footer Placeholder 6">
            <a:extLst>
              <a:ext uri="{FF2B5EF4-FFF2-40B4-BE49-F238E27FC236}">
                <a16:creationId xmlns:a16="http://schemas.microsoft.com/office/drawing/2014/main" id="{BF20C603-4B63-D153-CAB3-531299266994}"/>
              </a:ext>
            </a:extLst>
          </p:cNvPr>
          <p:cNvSpPr>
            <a:spLocks noGrp="1"/>
          </p:cNvSpPr>
          <p:nvPr>
            <p:ph type="ftr" sz="quarter" idx="11"/>
          </p:nvPr>
        </p:nvSpPr>
        <p:spPr>
          <a:xfrm>
            <a:off x="2829658" y="6525695"/>
            <a:ext cx="5946531" cy="365125"/>
          </a:xfrm>
        </p:spPr>
        <p:txBody>
          <a:bodyPr/>
          <a:lstStyle/>
          <a:p>
            <a:r>
              <a:rPr lang="en-GB" sz="1000">
                <a:solidFill>
                  <a:schemeClr val="bg2">
                    <a:lumMod val="75000"/>
                  </a:schemeClr>
                </a:solidFill>
              </a:rPr>
              <a:t>Content adapted from EO-College’s Towards Zero Hunger - Agriculture &amp; Livestock</a:t>
            </a:r>
            <a:endParaRPr lang="it-IT" sz="1000" dirty="0">
              <a:solidFill>
                <a:schemeClr val="bg2">
                  <a:lumMod val="75000"/>
                </a:schemeClr>
              </a:solidFill>
            </a:endParaRPr>
          </a:p>
        </p:txBody>
      </p:sp>
      <p:pic>
        <p:nvPicPr>
          <p:cNvPr id="3" name="Picture 2">
            <a:extLst>
              <a:ext uri="{FF2B5EF4-FFF2-40B4-BE49-F238E27FC236}">
                <a16:creationId xmlns:a16="http://schemas.microsoft.com/office/drawing/2014/main" id="{B8213691-5806-0EB9-4B74-6836D59D802A}"/>
              </a:ext>
            </a:extLst>
          </p:cNvPr>
          <p:cNvPicPr>
            <a:picLocks noChangeAspect="1"/>
          </p:cNvPicPr>
          <p:nvPr/>
        </p:nvPicPr>
        <p:blipFill>
          <a:blip r:embed="rId4"/>
          <a:stretch>
            <a:fillRect/>
          </a:stretch>
        </p:blipFill>
        <p:spPr>
          <a:xfrm>
            <a:off x="3250224" y="2274548"/>
            <a:ext cx="5391150" cy="3805518"/>
          </a:xfrm>
          <a:prstGeom prst="rect">
            <a:avLst/>
          </a:prstGeom>
        </p:spPr>
      </p:pic>
      <p:sp>
        <p:nvSpPr>
          <p:cNvPr id="6" name="TextBox 5">
            <a:extLst>
              <a:ext uri="{FF2B5EF4-FFF2-40B4-BE49-F238E27FC236}">
                <a16:creationId xmlns:a16="http://schemas.microsoft.com/office/drawing/2014/main" id="{18CA9A4B-9A9F-04AA-87C3-D490DDB70564}"/>
              </a:ext>
            </a:extLst>
          </p:cNvPr>
          <p:cNvSpPr txBox="1"/>
          <p:nvPr/>
        </p:nvSpPr>
        <p:spPr>
          <a:xfrm>
            <a:off x="3250224" y="6105458"/>
            <a:ext cx="5391150" cy="276999"/>
          </a:xfrm>
          <a:prstGeom prst="rect">
            <a:avLst/>
          </a:prstGeom>
          <a:noFill/>
        </p:spPr>
        <p:txBody>
          <a:bodyPr wrap="square" rtlCol="0">
            <a:spAutoFit/>
          </a:bodyPr>
          <a:lstStyle/>
          <a:p>
            <a:pPr algn="ctr"/>
            <a:r>
              <a:rPr lang="en-GB" sz="1200" dirty="0">
                <a:solidFill>
                  <a:schemeClr val="bg1"/>
                </a:solidFill>
              </a:rPr>
              <a:t>Global peak agricultural land. (Source:</a:t>
            </a:r>
            <a:r>
              <a:rPr lang="en-GB" sz="1200"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 Our World In Data</a:t>
            </a:r>
            <a:r>
              <a:rPr lang="en-GB" sz="1200" dirty="0">
                <a:solidFill>
                  <a:schemeClr val="bg1"/>
                </a:solidFill>
              </a:rPr>
              <a:t>)</a:t>
            </a:r>
          </a:p>
        </p:txBody>
      </p:sp>
    </p:spTree>
    <p:extLst>
      <p:ext uri="{BB962C8B-B14F-4D97-AF65-F5344CB8AC3E}">
        <p14:creationId xmlns:p14="http://schemas.microsoft.com/office/powerpoint/2010/main" val="396365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FE259-2670-625B-7C58-4327E36365C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53E1DA5-ADBF-3B3A-A823-23EDAB79674A}"/>
              </a:ext>
            </a:extLst>
          </p:cNvPr>
          <p:cNvPicPr>
            <a:picLocks noChangeAspect="1"/>
          </p:cNvPicPr>
          <p:nvPr/>
        </p:nvPicPr>
        <p:blipFill>
          <a:blip r:embed="rId2"/>
          <a:stretch>
            <a:fillRect/>
          </a:stretch>
        </p:blipFill>
        <p:spPr>
          <a:xfrm>
            <a:off x="0" y="8792"/>
            <a:ext cx="12192000" cy="6858000"/>
          </a:xfrm>
          <a:prstGeom prst="rect">
            <a:avLst/>
          </a:prstGeom>
        </p:spPr>
      </p:pic>
      <p:sp>
        <p:nvSpPr>
          <p:cNvPr id="16" name="TextBox 15">
            <a:extLst>
              <a:ext uri="{FF2B5EF4-FFF2-40B4-BE49-F238E27FC236}">
                <a16:creationId xmlns:a16="http://schemas.microsoft.com/office/drawing/2014/main" id="{5E84890C-EB5E-DF44-D13A-CF72BFBA6629}"/>
              </a:ext>
            </a:extLst>
          </p:cNvPr>
          <p:cNvSpPr txBox="1"/>
          <p:nvPr/>
        </p:nvSpPr>
        <p:spPr>
          <a:xfrm>
            <a:off x="385312" y="258703"/>
            <a:ext cx="10261524" cy="553998"/>
          </a:xfrm>
          <a:prstGeom prst="rect">
            <a:avLst/>
          </a:prstGeom>
          <a:noFill/>
        </p:spPr>
        <p:txBody>
          <a:bodyPr wrap="square" rtlCol="0">
            <a:spAutoFit/>
          </a:bodyPr>
          <a:lstStyle/>
          <a:p>
            <a:r>
              <a:rPr lang="en-GB" sz="3000" b="1" dirty="0">
                <a:solidFill>
                  <a:srgbClr val="56CBAE"/>
                </a:solidFill>
                <a:latin typeface="NotesEsa" panose="02000506030000020004" pitchFamily="2" charset="77"/>
              </a:rPr>
              <a:t>Sustainable Agricultural Production: </a:t>
            </a:r>
            <a:r>
              <a:rPr lang="en-GB" sz="3000" b="1" dirty="0">
                <a:solidFill>
                  <a:schemeClr val="bg1"/>
                </a:solidFill>
                <a:latin typeface="NotesEsa" panose="02000506030000020004" pitchFamily="2" charset="77"/>
              </a:rPr>
              <a:t>Introduction</a:t>
            </a:r>
          </a:p>
        </p:txBody>
      </p:sp>
      <p:cxnSp>
        <p:nvCxnSpPr>
          <p:cNvPr id="18" name="Straight Connector 17">
            <a:extLst>
              <a:ext uri="{FF2B5EF4-FFF2-40B4-BE49-F238E27FC236}">
                <a16:creationId xmlns:a16="http://schemas.microsoft.com/office/drawing/2014/main" id="{581F5880-28E6-0E12-E5B7-956D8181A6F9}"/>
              </a:ext>
            </a:extLst>
          </p:cNvPr>
          <p:cNvCxnSpPr>
            <a:cxnSpLocks/>
          </p:cNvCxnSpPr>
          <p:nvPr/>
        </p:nvCxnSpPr>
        <p:spPr>
          <a:xfrm>
            <a:off x="3514" y="892431"/>
            <a:ext cx="1213658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EF0C4B3D-E3DD-8EB6-7275-995CBB942958}"/>
              </a:ext>
            </a:extLst>
          </p:cNvPr>
          <p:cNvPicPr>
            <a:picLocks noChangeAspect="1"/>
          </p:cNvPicPr>
          <p:nvPr/>
        </p:nvPicPr>
        <p:blipFill>
          <a:blip r:embed="rId3"/>
          <a:stretch>
            <a:fillRect/>
          </a:stretch>
        </p:blipFill>
        <p:spPr>
          <a:xfrm>
            <a:off x="10981223" y="67945"/>
            <a:ext cx="824486" cy="824486"/>
          </a:xfrm>
          <a:prstGeom prst="rect">
            <a:avLst/>
          </a:prstGeom>
        </p:spPr>
      </p:pic>
      <p:sp>
        <p:nvSpPr>
          <p:cNvPr id="4" name="TextBox 3">
            <a:extLst>
              <a:ext uri="{FF2B5EF4-FFF2-40B4-BE49-F238E27FC236}">
                <a16:creationId xmlns:a16="http://schemas.microsoft.com/office/drawing/2014/main" id="{1E0E9302-5F37-534E-4EC8-2925DE1A67DA}"/>
              </a:ext>
            </a:extLst>
          </p:cNvPr>
          <p:cNvSpPr txBox="1"/>
          <p:nvPr/>
        </p:nvSpPr>
        <p:spPr>
          <a:xfrm>
            <a:off x="1002325" y="1325826"/>
            <a:ext cx="5093675" cy="4122282"/>
          </a:xfrm>
          <a:prstGeom prst="rect">
            <a:avLst/>
          </a:prstGeom>
          <a:noFill/>
        </p:spPr>
        <p:txBody>
          <a:bodyPr wrap="square" rtlCol="0">
            <a:spAutoFit/>
          </a:bodyPr>
          <a:lstStyle/>
          <a:p>
            <a:pPr>
              <a:lnSpc>
                <a:spcPts val="1800"/>
              </a:lnSpc>
              <a:spcAft>
                <a:spcPts val="750"/>
              </a:spcAft>
            </a:pPr>
            <a:r>
              <a:rPr lang="en-GB" sz="1800" dirty="0">
                <a:solidFill>
                  <a:schemeClr val="bg1"/>
                </a:solidFill>
                <a:effectLst/>
                <a:ea typeface="Times New Roman" panose="02020603050405020304" pitchFamily="18" charset="0"/>
              </a:rPr>
              <a:t>The statistics shown in the graph on the right, shows that we are witnessing a decoupling of food production and land use. Although agricultural land has declined, the world is continuing to grow more food, which is true both for crops and livestock. This means that it is possible to grow more food without taking it away from the environment. </a:t>
            </a:r>
          </a:p>
          <a:p>
            <a:pPr>
              <a:lnSpc>
                <a:spcPts val="1800"/>
              </a:lnSpc>
              <a:spcAft>
                <a:spcPts val="750"/>
              </a:spcAft>
            </a:pPr>
            <a:r>
              <a:rPr lang="en-GB" sz="1800" dirty="0">
                <a:solidFill>
                  <a:schemeClr val="bg1"/>
                </a:solidFill>
                <a:effectLst/>
                <a:ea typeface="Times New Roman" panose="02020603050405020304" pitchFamily="18" charset="0"/>
              </a:rPr>
              <a:t>However, the issue is much more complex than that. It plays a role in where food is produced, of which type, and for whom. For example, pasturelands have shifted from arid and temperate to tropical regions, which are much richer in biodiversity and carbon. It is also important to note that agricultural land has peaked, but mainly due to shifts in livestock production. Global cropland is still expanding. In addition, how much land is used for agriculture around the world is not uniform.</a:t>
            </a:r>
          </a:p>
        </p:txBody>
      </p:sp>
      <p:sp>
        <p:nvSpPr>
          <p:cNvPr id="7" name="Footer Placeholder 6">
            <a:extLst>
              <a:ext uri="{FF2B5EF4-FFF2-40B4-BE49-F238E27FC236}">
                <a16:creationId xmlns:a16="http://schemas.microsoft.com/office/drawing/2014/main" id="{E6A9459D-47AA-9919-D704-A9C7AB48E5F2}"/>
              </a:ext>
            </a:extLst>
          </p:cNvPr>
          <p:cNvSpPr>
            <a:spLocks noGrp="1"/>
          </p:cNvSpPr>
          <p:nvPr>
            <p:ph type="ftr" sz="quarter" idx="11"/>
          </p:nvPr>
        </p:nvSpPr>
        <p:spPr>
          <a:xfrm>
            <a:off x="2829658" y="6525695"/>
            <a:ext cx="5946531" cy="365125"/>
          </a:xfrm>
        </p:spPr>
        <p:txBody>
          <a:bodyPr/>
          <a:lstStyle/>
          <a:p>
            <a:r>
              <a:rPr lang="en-GB" sz="1000">
                <a:solidFill>
                  <a:schemeClr val="bg2">
                    <a:lumMod val="75000"/>
                  </a:schemeClr>
                </a:solidFill>
              </a:rPr>
              <a:t>Content adapted from EO-College’s Towards Zero Hunger - Agriculture &amp; Livestock</a:t>
            </a:r>
            <a:endParaRPr lang="it-IT" sz="1000" dirty="0">
              <a:solidFill>
                <a:schemeClr val="bg2">
                  <a:lumMod val="75000"/>
                </a:schemeClr>
              </a:solidFill>
            </a:endParaRPr>
          </a:p>
        </p:txBody>
      </p:sp>
      <p:sp>
        <p:nvSpPr>
          <p:cNvPr id="6" name="TextBox 5">
            <a:extLst>
              <a:ext uri="{FF2B5EF4-FFF2-40B4-BE49-F238E27FC236}">
                <a16:creationId xmlns:a16="http://schemas.microsoft.com/office/drawing/2014/main" id="{001D4A35-FABC-168A-F99E-64B86D3B561A}"/>
              </a:ext>
            </a:extLst>
          </p:cNvPr>
          <p:cNvSpPr txBox="1"/>
          <p:nvPr/>
        </p:nvSpPr>
        <p:spPr>
          <a:xfrm>
            <a:off x="6409592" y="5207016"/>
            <a:ext cx="5062171" cy="461665"/>
          </a:xfrm>
          <a:prstGeom prst="rect">
            <a:avLst/>
          </a:prstGeom>
          <a:noFill/>
        </p:spPr>
        <p:txBody>
          <a:bodyPr wrap="square" rtlCol="0">
            <a:spAutoFit/>
          </a:bodyPr>
          <a:lstStyle/>
          <a:p>
            <a:pPr algn="ctr"/>
            <a:r>
              <a:rPr lang="en-GB" sz="1200" dirty="0">
                <a:solidFill>
                  <a:schemeClr val="bg1"/>
                </a:solidFill>
              </a:rPr>
              <a:t>Global decoupling of agricultural land and food production. (Source:</a:t>
            </a:r>
            <a:r>
              <a:rPr lang="en-GB" sz="1200"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 Our World In Data</a:t>
            </a:r>
            <a:r>
              <a:rPr lang="en-GB" sz="1200" dirty="0">
                <a:solidFill>
                  <a:schemeClr val="bg1"/>
                </a:solidFill>
              </a:rPr>
              <a:t>)</a:t>
            </a:r>
          </a:p>
        </p:txBody>
      </p:sp>
      <p:pic>
        <p:nvPicPr>
          <p:cNvPr id="8" name="Picture 7">
            <a:extLst>
              <a:ext uri="{FF2B5EF4-FFF2-40B4-BE49-F238E27FC236}">
                <a16:creationId xmlns:a16="http://schemas.microsoft.com/office/drawing/2014/main" id="{37FD9272-277E-26D9-9671-53A46F3D2FB5}"/>
              </a:ext>
            </a:extLst>
          </p:cNvPr>
          <p:cNvPicPr>
            <a:picLocks noChangeAspect="1"/>
          </p:cNvPicPr>
          <p:nvPr/>
        </p:nvPicPr>
        <p:blipFill>
          <a:blip r:embed="rId5"/>
          <a:stretch>
            <a:fillRect/>
          </a:stretch>
        </p:blipFill>
        <p:spPr>
          <a:xfrm>
            <a:off x="6409593" y="1401912"/>
            <a:ext cx="5093675" cy="3773830"/>
          </a:xfrm>
          <a:prstGeom prst="rect">
            <a:avLst/>
          </a:prstGeom>
        </p:spPr>
      </p:pic>
    </p:spTree>
    <p:extLst>
      <p:ext uri="{BB962C8B-B14F-4D97-AF65-F5344CB8AC3E}">
        <p14:creationId xmlns:p14="http://schemas.microsoft.com/office/powerpoint/2010/main" val="52177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79424-6193-FB9C-BEB4-2715630FD3C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3BFA3ED-0A01-5CD9-9308-A06A7A3E7432}"/>
              </a:ext>
            </a:extLst>
          </p:cNvPr>
          <p:cNvPicPr>
            <a:picLocks noChangeAspect="1"/>
          </p:cNvPicPr>
          <p:nvPr/>
        </p:nvPicPr>
        <p:blipFill>
          <a:blip r:embed="rId2"/>
          <a:stretch>
            <a:fillRect/>
          </a:stretch>
        </p:blipFill>
        <p:spPr>
          <a:xfrm>
            <a:off x="0" y="8792"/>
            <a:ext cx="12192000" cy="6858000"/>
          </a:xfrm>
          <a:prstGeom prst="rect">
            <a:avLst/>
          </a:prstGeom>
        </p:spPr>
      </p:pic>
      <p:sp>
        <p:nvSpPr>
          <p:cNvPr id="16" name="TextBox 15">
            <a:extLst>
              <a:ext uri="{FF2B5EF4-FFF2-40B4-BE49-F238E27FC236}">
                <a16:creationId xmlns:a16="http://schemas.microsoft.com/office/drawing/2014/main" id="{947FFB09-7434-B430-AE1E-3C43315A7831}"/>
              </a:ext>
            </a:extLst>
          </p:cNvPr>
          <p:cNvSpPr txBox="1"/>
          <p:nvPr/>
        </p:nvSpPr>
        <p:spPr>
          <a:xfrm>
            <a:off x="385312" y="258703"/>
            <a:ext cx="10261524" cy="523220"/>
          </a:xfrm>
          <a:prstGeom prst="rect">
            <a:avLst/>
          </a:prstGeom>
          <a:noFill/>
        </p:spPr>
        <p:txBody>
          <a:bodyPr wrap="square" rtlCol="0">
            <a:spAutoFit/>
          </a:bodyPr>
          <a:lstStyle/>
          <a:p>
            <a:r>
              <a:rPr lang="en-GB" sz="2800" b="1" dirty="0">
                <a:solidFill>
                  <a:srgbClr val="56CBAE"/>
                </a:solidFill>
                <a:latin typeface="NotesEsa" panose="02000506030000020004" pitchFamily="2" charset="77"/>
              </a:rPr>
              <a:t>Sustainable Agricultural Production: </a:t>
            </a:r>
            <a:r>
              <a:rPr lang="en-GB" sz="2800" b="1" dirty="0">
                <a:solidFill>
                  <a:schemeClr val="bg1"/>
                </a:solidFill>
                <a:latin typeface="NotesEsa" panose="02000506030000020004" pitchFamily="2" charset="77"/>
              </a:rPr>
              <a:t>Sustainable intensification</a:t>
            </a:r>
          </a:p>
        </p:txBody>
      </p:sp>
      <p:cxnSp>
        <p:nvCxnSpPr>
          <p:cNvPr id="18" name="Straight Connector 17">
            <a:extLst>
              <a:ext uri="{FF2B5EF4-FFF2-40B4-BE49-F238E27FC236}">
                <a16:creationId xmlns:a16="http://schemas.microsoft.com/office/drawing/2014/main" id="{16E09092-A60E-D3B7-5A8F-B3114FFE5C53}"/>
              </a:ext>
            </a:extLst>
          </p:cNvPr>
          <p:cNvCxnSpPr>
            <a:cxnSpLocks/>
          </p:cNvCxnSpPr>
          <p:nvPr/>
        </p:nvCxnSpPr>
        <p:spPr>
          <a:xfrm>
            <a:off x="3514" y="892431"/>
            <a:ext cx="1213658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54B44283-F7A0-3C8D-5392-C2F2A1E0C605}"/>
              </a:ext>
            </a:extLst>
          </p:cNvPr>
          <p:cNvPicPr>
            <a:picLocks noChangeAspect="1"/>
          </p:cNvPicPr>
          <p:nvPr/>
        </p:nvPicPr>
        <p:blipFill>
          <a:blip r:embed="rId3"/>
          <a:stretch>
            <a:fillRect/>
          </a:stretch>
        </p:blipFill>
        <p:spPr>
          <a:xfrm>
            <a:off x="10981223" y="67945"/>
            <a:ext cx="824486" cy="824486"/>
          </a:xfrm>
          <a:prstGeom prst="rect">
            <a:avLst/>
          </a:prstGeom>
        </p:spPr>
      </p:pic>
      <p:sp>
        <p:nvSpPr>
          <p:cNvPr id="4" name="TextBox 3">
            <a:extLst>
              <a:ext uri="{FF2B5EF4-FFF2-40B4-BE49-F238E27FC236}">
                <a16:creationId xmlns:a16="http://schemas.microsoft.com/office/drawing/2014/main" id="{A22CF9A3-6101-772F-A7B7-F426B1782CF9}"/>
              </a:ext>
            </a:extLst>
          </p:cNvPr>
          <p:cNvSpPr txBox="1"/>
          <p:nvPr/>
        </p:nvSpPr>
        <p:spPr>
          <a:xfrm>
            <a:off x="1002325" y="1325826"/>
            <a:ext cx="5714998" cy="4019690"/>
          </a:xfrm>
          <a:prstGeom prst="rect">
            <a:avLst/>
          </a:prstGeom>
          <a:noFill/>
        </p:spPr>
        <p:txBody>
          <a:bodyPr wrap="square" rtlCol="0">
            <a:spAutoFit/>
          </a:bodyPr>
          <a:lstStyle/>
          <a:p>
            <a:pPr>
              <a:lnSpc>
                <a:spcPts val="1800"/>
              </a:lnSpc>
              <a:spcAft>
                <a:spcPts val="750"/>
              </a:spcAft>
            </a:pPr>
            <a:r>
              <a:rPr lang="en-GB" dirty="0">
                <a:solidFill>
                  <a:schemeClr val="bg1"/>
                </a:solidFill>
                <a:effectLst/>
                <a:ea typeface="Times New Roman" panose="02020603050405020304" pitchFamily="18" charset="0"/>
              </a:rPr>
              <a:t>Sustainable intensification is one of the latest additions to the plethora of approaches, which yields the promise to reconcile increased food production with environmental protection. The concept was brought forward for the first time by Jules Pretty (1997) and centres around techniques that increase yields to cater to the growing population and that provide environmental benefits. Biological techniques include increasing agricultural system diversity through intercropping, agroforestry, or crop-livestock integration, zero tillage farming to reduce soil erosion, precision agriculture for efficient water and nutrient management, integrated pest management, or the use of drought-resistant crops. These can be coupled with intensification techniques such as the use of cover crops, increased crop density, terracing, increased fertiliser efficiency, composting, the use of green manure, or the use of natural enemies to pests.</a:t>
            </a:r>
          </a:p>
        </p:txBody>
      </p:sp>
      <p:sp>
        <p:nvSpPr>
          <p:cNvPr id="7" name="Footer Placeholder 6">
            <a:extLst>
              <a:ext uri="{FF2B5EF4-FFF2-40B4-BE49-F238E27FC236}">
                <a16:creationId xmlns:a16="http://schemas.microsoft.com/office/drawing/2014/main" id="{9E5F8BDD-A521-385A-9267-541C41C47994}"/>
              </a:ext>
            </a:extLst>
          </p:cNvPr>
          <p:cNvSpPr>
            <a:spLocks noGrp="1"/>
          </p:cNvSpPr>
          <p:nvPr>
            <p:ph type="ftr" sz="quarter" idx="11"/>
          </p:nvPr>
        </p:nvSpPr>
        <p:spPr>
          <a:xfrm>
            <a:off x="2829658" y="6525695"/>
            <a:ext cx="5946531" cy="365125"/>
          </a:xfrm>
        </p:spPr>
        <p:txBody>
          <a:bodyPr/>
          <a:lstStyle/>
          <a:p>
            <a:r>
              <a:rPr lang="en-GB" sz="1000" dirty="0">
                <a:solidFill>
                  <a:schemeClr val="bg2">
                    <a:lumMod val="75000"/>
                  </a:schemeClr>
                </a:solidFill>
              </a:rPr>
              <a:t>Content adapted from EO-College’s Towards Zero Hunger - Agriculture &amp; Livestock</a:t>
            </a:r>
            <a:endParaRPr lang="it-IT" sz="1000" dirty="0">
              <a:solidFill>
                <a:schemeClr val="bg2">
                  <a:lumMod val="75000"/>
                </a:schemeClr>
              </a:solidFill>
            </a:endParaRPr>
          </a:p>
        </p:txBody>
      </p:sp>
      <p:pic>
        <p:nvPicPr>
          <p:cNvPr id="3" name="Picture 2">
            <a:extLst>
              <a:ext uri="{FF2B5EF4-FFF2-40B4-BE49-F238E27FC236}">
                <a16:creationId xmlns:a16="http://schemas.microsoft.com/office/drawing/2014/main" id="{451F7CB6-04FC-4D07-E327-062B299618F8}"/>
              </a:ext>
            </a:extLst>
          </p:cNvPr>
          <p:cNvPicPr>
            <a:picLocks noChangeAspect="1"/>
          </p:cNvPicPr>
          <p:nvPr/>
        </p:nvPicPr>
        <p:blipFill>
          <a:blip r:embed="rId4"/>
          <a:stretch>
            <a:fillRect/>
          </a:stretch>
        </p:blipFill>
        <p:spPr>
          <a:xfrm>
            <a:off x="7057862" y="1441937"/>
            <a:ext cx="4747847" cy="3165231"/>
          </a:xfrm>
          <a:prstGeom prst="rect">
            <a:avLst/>
          </a:prstGeom>
        </p:spPr>
      </p:pic>
      <p:sp>
        <p:nvSpPr>
          <p:cNvPr id="9" name="TextBox 8">
            <a:extLst>
              <a:ext uri="{FF2B5EF4-FFF2-40B4-BE49-F238E27FC236}">
                <a16:creationId xmlns:a16="http://schemas.microsoft.com/office/drawing/2014/main" id="{F84B54ED-9ED6-3E31-610B-B606ED54CBD6}"/>
              </a:ext>
            </a:extLst>
          </p:cNvPr>
          <p:cNvSpPr txBox="1"/>
          <p:nvPr/>
        </p:nvSpPr>
        <p:spPr>
          <a:xfrm>
            <a:off x="7080738" y="4695092"/>
            <a:ext cx="4724971" cy="276999"/>
          </a:xfrm>
          <a:prstGeom prst="rect">
            <a:avLst/>
          </a:prstGeom>
          <a:noFill/>
        </p:spPr>
        <p:txBody>
          <a:bodyPr wrap="square" rtlCol="0">
            <a:spAutoFit/>
          </a:bodyPr>
          <a:lstStyle/>
          <a:p>
            <a:r>
              <a:rPr lang="en-GB" sz="1200" dirty="0">
                <a:solidFill>
                  <a:schemeClr val="bg1"/>
                </a:solidFill>
              </a:rPr>
              <a:t>Image of terraced farming in Spain (Source: Andrew McLeod | </a:t>
            </a:r>
            <a:r>
              <a:rPr lang="en-GB" sz="1200" dirty="0" err="1">
                <a:solidFill>
                  <a:schemeClr val="bg1"/>
                </a:solidFill>
              </a:rPr>
              <a:t>Pexels</a:t>
            </a:r>
            <a:r>
              <a:rPr lang="en-GB" sz="1200" dirty="0">
                <a:solidFill>
                  <a:schemeClr val="bg1"/>
                </a:solidFill>
              </a:rPr>
              <a:t>)</a:t>
            </a:r>
          </a:p>
        </p:txBody>
      </p:sp>
    </p:spTree>
    <p:extLst>
      <p:ext uri="{BB962C8B-B14F-4D97-AF65-F5344CB8AC3E}">
        <p14:creationId xmlns:p14="http://schemas.microsoft.com/office/powerpoint/2010/main" val="258480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EC7D-4EDE-CE2F-0BDC-585F0A0F5EA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AFA7BAF-B0DF-A2D9-A47F-C25AC8591BA2}"/>
              </a:ext>
            </a:extLst>
          </p:cNvPr>
          <p:cNvPicPr>
            <a:picLocks noChangeAspect="1"/>
          </p:cNvPicPr>
          <p:nvPr/>
        </p:nvPicPr>
        <p:blipFill>
          <a:blip r:embed="rId2"/>
          <a:stretch>
            <a:fillRect/>
          </a:stretch>
        </p:blipFill>
        <p:spPr>
          <a:xfrm>
            <a:off x="0" y="8792"/>
            <a:ext cx="12192000" cy="6858000"/>
          </a:xfrm>
          <a:prstGeom prst="rect">
            <a:avLst/>
          </a:prstGeom>
        </p:spPr>
      </p:pic>
      <p:sp>
        <p:nvSpPr>
          <p:cNvPr id="16" name="TextBox 15">
            <a:extLst>
              <a:ext uri="{FF2B5EF4-FFF2-40B4-BE49-F238E27FC236}">
                <a16:creationId xmlns:a16="http://schemas.microsoft.com/office/drawing/2014/main" id="{381DFB25-6DAB-FE35-283A-64AD96308A9B}"/>
              </a:ext>
            </a:extLst>
          </p:cNvPr>
          <p:cNvSpPr txBox="1"/>
          <p:nvPr/>
        </p:nvSpPr>
        <p:spPr>
          <a:xfrm>
            <a:off x="385312" y="258703"/>
            <a:ext cx="10261524" cy="523220"/>
          </a:xfrm>
          <a:prstGeom prst="rect">
            <a:avLst/>
          </a:prstGeom>
          <a:noFill/>
        </p:spPr>
        <p:txBody>
          <a:bodyPr wrap="square" rtlCol="0">
            <a:spAutoFit/>
          </a:bodyPr>
          <a:lstStyle/>
          <a:p>
            <a:r>
              <a:rPr lang="en-GB" sz="2800" b="1" dirty="0">
                <a:solidFill>
                  <a:srgbClr val="56CBAE"/>
                </a:solidFill>
                <a:latin typeface="NotesEsa" panose="02000506030000020004" pitchFamily="2" charset="77"/>
              </a:rPr>
              <a:t>Sustainable Agricultural Production: </a:t>
            </a:r>
            <a:r>
              <a:rPr lang="en-GB" sz="2800" b="1" dirty="0">
                <a:solidFill>
                  <a:schemeClr val="bg1"/>
                </a:solidFill>
                <a:latin typeface="NotesEsa" panose="02000506030000020004" pitchFamily="2" charset="77"/>
              </a:rPr>
              <a:t>Sustainable intensification</a:t>
            </a:r>
          </a:p>
        </p:txBody>
      </p:sp>
      <p:cxnSp>
        <p:nvCxnSpPr>
          <p:cNvPr id="18" name="Straight Connector 17">
            <a:extLst>
              <a:ext uri="{FF2B5EF4-FFF2-40B4-BE49-F238E27FC236}">
                <a16:creationId xmlns:a16="http://schemas.microsoft.com/office/drawing/2014/main" id="{EFD1E34F-D466-64A1-FF1B-005828CC1738}"/>
              </a:ext>
            </a:extLst>
          </p:cNvPr>
          <p:cNvCxnSpPr>
            <a:cxnSpLocks/>
          </p:cNvCxnSpPr>
          <p:nvPr/>
        </p:nvCxnSpPr>
        <p:spPr>
          <a:xfrm>
            <a:off x="3514" y="892431"/>
            <a:ext cx="12136582"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0F4F833-A706-63E1-D21F-0392453593FC}"/>
              </a:ext>
            </a:extLst>
          </p:cNvPr>
          <p:cNvPicPr>
            <a:picLocks noChangeAspect="1"/>
          </p:cNvPicPr>
          <p:nvPr/>
        </p:nvPicPr>
        <p:blipFill>
          <a:blip r:embed="rId3"/>
          <a:stretch>
            <a:fillRect/>
          </a:stretch>
        </p:blipFill>
        <p:spPr>
          <a:xfrm>
            <a:off x="10981223" y="67945"/>
            <a:ext cx="824486" cy="824486"/>
          </a:xfrm>
          <a:prstGeom prst="rect">
            <a:avLst/>
          </a:prstGeom>
        </p:spPr>
      </p:pic>
      <p:sp>
        <p:nvSpPr>
          <p:cNvPr id="4" name="TextBox 3">
            <a:extLst>
              <a:ext uri="{FF2B5EF4-FFF2-40B4-BE49-F238E27FC236}">
                <a16:creationId xmlns:a16="http://schemas.microsoft.com/office/drawing/2014/main" id="{E26F3342-1917-A19D-64B5-87CF4197E3B5}"/>
              </a:ext>
            </a:extLst>
          </p:cNvPr>
          <p:cNvSpPr txBox="1"/>
          <p:nvPr/>
        </p:nvSpPr>
        <p:spPr>
          <a:xfrm>
            <a:off x="1002325" y="1325826"/>
            <a:ext cx="9882552" cy="2903359"/>
          </a:xfrm>
          <a:prstGeom prst="rect">
            <a:avLst/>
          </a:prstGeom>
          <a:noFill/>
        </p:spPr>
        <p:txBody>
          <a:bodyPr wrap="square" rtlCol="0">
            <a:spAutoFit/>
          </a:bodyPr>
          <a:lstStyle/>
          <a:p>
            <a:pPr>
              <a:lnSpc>
                <a:spcPts val="1800"/>
              </a:lnSpc>
              <a:spcAft>
                <a:spcPts val="750"/>
              </a:spcAft>
            </a:pPr>
            <a:r>
              <a:rPr lang="en-GB" dirty="0">
                <a:solidFill>
                  <a:schemeClr val="bg1"/>
                </a:solidFill>
                <a:effectLst/>
                <a:ea typeface="Times New Roman" panose="02020603050405020304" pitchFamily="18" charset="0"/>
              </a:rPr>
              <a:t>However, both the terms “sustainability” and “intensification” are not clear-cut and highly context-specific. Practices that are sustainable in an ecological way may not be sustainable in an economic one and what is appropriate in one location may not apply in the same way elsewhere. Another criterion is scale. Are we looking at one or more locations, a landscape, a region, or the globe?</a:t>
            </a:r>
          </a:p>
          <a:p>
            <a:pPr>
              <a:lnSpc>
                <a:spcPts val="1800"/>
              </a:lnSpc>
              <a:spcAft>
                <a:spcPts val="750"/>
              </a:spcAft>
            </a:pPr>
            <a:endParaRPr lang="en-GB" dirty="0">
              <a:solidFill>
                <a:schemeClr val="bg1"/>
              </a:solidFill>
              <a:ea typeface="Times New Roman" panose="02020603050405020304" pitchFamily="18" charset="0"/>
            </a:endParaRPr>
          </a:p>
          <a:p>
            <a:pPr>
              <a:lnSpc>
                <a:spcPts val="1800"/>
              </a:lnSpc>
              <a:spcAft>
                <a:spcPts val="750"/>
              </a:spcAft>
            </a:pPr>
            <a:r>
              <a:rPr lang="en-GB" dirty="0">
                <a:solidFill>
                  <a:schemeClr val="bg1"/>
                </a:solidFill>
                <a:effectLst/>
                <a:ea typeface="Times New Roman" panose="02020603050405020304" pitchFamily="18" charset="0"/>
              </a:rPr>
              <a:t>Sustainable intensification of agriculture is a promising concept, but also a contested one where the concept is easier conceived than applied. Location-specific information can help uncover interlinkages, synergies, and trade-off effects.</a:t>
            </a:r>
          </a:p>
          <a:p>
            <a:pPr marL="285750" indent="-285750">
              <a:spcAft>
                <a:spcPts val="750"/>
              </a:spcAft>
              <a:buFont typeface="Arial" panose="020B0604020202020204" pitchFamily="34" charset="0"/>
              <a:buChar char="•"/>
            </a:pPr>
            <a:r>
              <a:rPr lang="en-GB" dirty="0">
                <a:solidFill>
                  <a:schemeClr val="bg1"/>
                </a:solidFill>
                <a:effectLst/>
                <a:ea typeface="Times New Roman" panose="02020603050405020304" pitchFamily="18" charset="0"/>
              </a:rPr>
              <a:t>Conventional intensification: Business-as-usual scenario with high inputs and high yields</a:t>
            </a:r>
          </a:p>
          <a:p>
            <a:pPr marL="285750" indent="-285750">
              <a:spcAft>
                <a:spcPts val="750"/>
              </a:spcAft>
              <a:buFont typeface="Arial" panose="020B0604020202020204" pitchFamily="34" charset="0"/>
              <a:buChar char="•"/>
            </a:pPr>
            <a:r>
              <a:rPr lang="en-GB" dirty="0">
                <a:solidFill>
                  <a:schemeClr val="bg1"/>
                </a:solidFill>
                <a:effectLst/>
                <a:ea typeface="Times New Roman" panose="02020603050405020304" pitchFamily="18" charset="0"/>
              </a:rPr>
              <a:t>Sustainable intensification: Resource-saving increase in productivity.</a:t>
            </a:r>
          </a:p>
        </p:txBody>
      </p:sp>
      <p:sp>
        <p:nvSpPr>
          <p:cNvPr id="7" name="Footer Placeholder 6">
            <a:extLst>
              <a:ext uri="{FF2B5EF4-FFF2-40B4-BE49-F238E27FC236}">
                <a16:creationId xmlns:a16="http://schemas.microsoft.com/office/drawing/2014/main" id="{165982C9-9711-7DA0-F8A5-035832C42186}"/>
              </a:ext>
            </a:extLst>
          </p:cNvPr>
          <p:cNvSpPr>
            <a:spLocks noGrp="1"/>
          </p:cNvSpPr>
          <p:nvPr>
            <p:ph type="ftr" sz="quarter" idx="11"/>
          </p:nvPr>
        </p:nvSpPr>
        <p:spPr>
          <a:xfrm>
            <a:off x="2829658" y="6525695"/>
            <a:ext cx="5946531" cy="365125"/>
          </a:xfrm>
        </p:spPr>
        <p:txBody>
          <a:bodyPr/>
          <a:lstStyle/>
          <a:p>
            <a:r>
              <a:rPr lang="en-GB" sz="1000">
                <a:solidFill>
                  <a:schemeClr val="bg2">
                    <a:lumMod val="75000"/>
                  </a:schemeClr>
                </a:solidFill>
              </a:rPr>
              <a:t>Content adapted from EO-College’s Towards Zero Hunger - Agriculture &amp; Livestock</a:t>
            </a:r>
            <a:endParaRPr lang="it-IT" sz="1000" dirty="0">
              <a:solidFill>
                <a:schemeClr val="bg2">
                  <a:lumMod val="75000"/>
                </a:schemeClr>
              </a:solidFill>
            </a:endParaRPr>
          </a:p>
        </p:txBody>
      </p:sp>
    </p:spTree>
    <p:extLst>
      <p:ext uri="{BB962C8B-B14F-4D97-AF65-F5344CB8AC3E}">
        <p14:creationId xmlns:p14="http://schemas.microsoft.com/office/powerpoint/2010/main" val="400622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616</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NotesEsa</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Elena Christodoulou</cp:lastModifiedBy>
  <cp:revision>110</cp:revision>
  <cp:lastPrinted>2023-10-03T11:41:49Z</cp:lastPrinted>
  <dcterms:created xsi:type="dcterms:W3CDTF">2023-09-19T14:00:38Z</dcterms:created>
  <dcterms:modified xsi:type="dcterms:W3CDTF">2025-01-20T14:40:45Z</dcterms:modified>
</cp:coreProperties>
</file>